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25" r:id="rId1"/>
  </p:sldMasterIdLst>
  <p:notesMasterIdLst>
    <p:notesMasterId r:id="rId14"/>
  </p:notesMasterIdLst>
  <p:sldIdLst>
    <p:sldId id="256" r:id="rId2"/>
    <p:sldId id="257" r:id="rId3"/>
    <p:sldId id="276" r:id="rId4"/>
    <p:sldId id="277" r:id="rId5"/>
    <p:sldId id="261" r:id="rId6"/>
    <p:sldId id="280" r:id="rId7"/>
    <p:sldId id="281" r:id="rId8"/>
    <p:sldId id="282" r:id="rId9"/>
    <p:sldId id="274" r:id="rId10"/>
    <p:sldId id="269" r:id="rId11"/>
    <p:sldId id="272" r:id="rId12"/>
    <p:sldId id="283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Information Technology" initials="IT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577" autoAdjust="0"/>
    <p:restoredTop sz="94660"/>
  </p:normalViewPr>
  <p:slideViewPr>
    <p:cSldViewPr snapToGrid="0">
      <p:cViewPr varScale="1">
        <p:scale>
          <a:sx n="59" d="100"/>
          <a:sy n="59" d="100"/>
        </p:scale>
        <p:origin x="908" y="6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FB76C3F-078D-406B-B58B-18B0CEF79753}" type="datetimeFigureOut">
              <a:rPr lang="en-US" smtClean="0"/>
              <a:t>07-Apr-17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59F45FD-30D1-4A94-AFD3-79EB2042BD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80452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9F45FD-30D1-4A94-AFD3-79EB2042BDC6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8088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800910-D1D2-40E6-8BEB-B3CC857D699F}" type="datetime1">
              <a:rPr lang="en-US" smtClean="0"/>
              <a:t>07-Apr-17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987856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6C24C4-B6B8-4B3F-BD6F-E0C943272A8C}" type="datetime1">
              <a:rPr lang="en-US" smtClean="0"/>
              <a:t>07-Apr-17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74598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F5C89-BCB6-4CF4-A416-24C82D16B5EC}" type="datetime1">
              <a:rPr lang="en-US" smtClean="0"/>
              <a:t>07-Apr-17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54996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9C6D2A-551B-4210-9A39-AFF963410432}" type="datetime1">
              <a:rPr lang="en-US" smtClean="0"/>
              <a:t>07-Apr-17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46266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B0BE4-4166-4DD8-AD35-86EB0342A058}" type="datetime1">
              <a:rPr lang="en-US" smtClean="0"/>
              <a:t>07-Apr-17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804185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4937760" cy="402335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AB3E7-99ED-49C5-91FA-D3D56756CCF2}" type="datetime1">
              <a:rPr lang="en-US" smtClean="0"/>
              <a:t>07-Apr-17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45997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5"/>
            <a:ext cx="4937760" cy="32867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2867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6ACB35-0FD8-4D4B-83FD-740C607C39CF}" type="datetime1">
              <a:rPr lang="en-US" smtClean="0"/>
              <a:t>07-Apr-17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99397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957530-C45F-435C-9B6F-288D82C9EF67}" type="datetime1">
              <a:rPr lang="en-US" smtClean="0"/>
              <a:t>07-Apr-17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37703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5AD3F-B557-4CB5-9C53-AA8DB11FD6B4}" type="datetime1">
              <a:rPr lang="en-US" smtClean="0"/>
              <a:t>07-Apr-17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9725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534C8923-62F4-4431-8FE5-B07F47F4ECE2}" type="datetime1">
              <a:rPr lang="en-US" smtClean="0"/>
              <a:t>07-Apr-17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40054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292E0-7C4D-4498-9F50-42A4E0A7ACCD}" type="datetime1">
              <a:rPr lang="en-US" smtClean="0"/>
              <a:t>07-Apr-17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13729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50AD79AD-1359-46F3-9E56-0352738DCA4C}" type="datetime1">
              <a:rPr lang="en-US" smtClean="0"/>
              <a:t>07-Apr-17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030866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6" r:id="rId1"/>
    <p:sldLayoutId id="2147483727" r:id="rId2"/>
    <p:sldLayoutId id="2147483728" r:id="rId3"/>
    <p:sldLayoutId id="2147483729" r:id="rId4"/>
    <p:sldLayoutId id="2147483730" r:id="rId5"/>
    <p:sldLayoutId id="2147483731" r:id="rId6"/>
    <p:sldLayoutId id="2147483732" r:id="rId7"/>
    <p:sldLayoutId id="2147483733" r:id="rId8"/>
    <p:sldLayoutId id="2147483734" r:id="rId9"/>
    <p:sldLayoutId id="2147483735" r:id="rId10"/>
    <p:sldLayoutId id="2147483736" r:id="rId11"/>
  </p:sldLayoutIdLst>
  <p:hf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79676" y="65653"/>
            <a:ext cx="2179672" cy="2118472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013278" y="3940175"/>
            <a:ext cx="10928350" cy="2014538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Sophia G. Schwalbe</a:t>
            </a:r>
            <a:endParaRPr lang="en-US" dirty="0"/>
          </a:p>
          <a:p>
            <a:r>
              <a:rPr lang="en-US" dirty="0" smtClean="0"/>
              <a:t>Michele Zanolin, Marek Szczepanczyk, Brennan Hughey</a:t>
            </a:r>
          </a:p>
          <a:p>
            <a:r>
              <a:rPr lang="en-US" dirty="0" smtClean="0"/>
              <a:t>Embry-Riddle Aeronautical University</a:t>
            </a:r>
          </a:p>
          <a:p>
            <a:r>
              <a:rPr lang="en-US" dirty="0" smtClean="0"/>
              <a:t>NASA Space Grant AZ State Symposium</a:t>
            </a:r>
          </a:p>
          <a:p>
            <a:r>
              <a:rPr lang="en-US" dirty="0" smtClean="0"/>
              <a:t>22 April 2016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892628" y="1320837"/>
            <a:ext cx="10058400" cy="2376352"/>
          </a:xfrm>
        </p:spPr>
        <p:txBody>
          <a:bodyPr>
            <a:noAutofit/>
          </a:bodyPr>
          <a:lstStyle/>
          <a:p>
            <a:r>
              <a:rPr lang="en-US" sz="8000" dirty="0" smtClean="0"/>
              <a:t>Distributional Tests for Supernova Searches</a:t>
            </a:r>
            <a:endParaRPr lang="en-US" sz="8000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1013278" y="3757513"/>
            <a:ext cx="1016725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66709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925287" y="696685"/>
            <a:ext cx="10058400" cy="75701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Current Status</a:t>
            </a:r>
            <a:endParaRPr lang="en-US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925287" y="1453695"/>
            <a:ext cx="1016725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2308" y="2530913"/>
            <a:ext cx="4972179" cy="3729134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38053" y="2530913"/>
            <a:ext cx="4972178" cy="3729134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315686" y="1453695"/>
            <a:ext cx="11876314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700" dirty="0" smtClean="0"/>
              <a:t>Comparing when each test achieves sensitivity below 10 injections; comparing number in background, background type, rho thresholds, etc</a:t>
            </a:r>
            <a:r>
              <a:rPr lang="en-US" sz="1700" dirty="0" smtClean="0"/>
              <a:t>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700" dirty="0" smtClean="0"/>
              <a:t>Uses S6 data with O1 sensitivity with realistic distribution of sources according to rate paper</a:t>
            </a:r>
            <a:endParaRPr lang="en-US" sz="17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700" dirty="0" smtClean="0"/>
              <a:t>Implementation</a:t>
            </a:r>
            <a:r>
              <a:rPr lang="en-US" sz="1700" dirty="0" smtClean="0"/>
              <a:t> of Chi </a:t>
            </a:r>
            <a:r>
              <a:rPr lang="en-US" sz="1700" dirty="0" smtClean="0"/>
              <a:t>Squared </a:t>
            </a:r>
            <a:r>
              <a:rPr lang="en-US" sz="1700" dirty="0" smtClean="0"/>
              <a:t>test has not improved with modification</a:t>
            </a:r>
            <a:r>
              <a:rPr lang="en-US" sz="1700" dirty="0" smtClean="0"/>
              <a:t>, </a:t>
            </a:r>
            <a:r>
              <a:rPr lang="en-US" sz="1700" dirty="0" smtClean="0"/>
              <a:t>Mann-Whitney </a:t>
            </a:r>
            <a:r>
              <a:rPr lang="en-US" sz="1700" dirty="0" smtClean="0"/>
              <a:t>most sensitive to changes in background</a:t>
            </a:r>
          </a:p>
        </p:txBody>
      </p:sp>
      <p:cxnSp>
        <p:nvCxnSpPr>
          <p:cNvPr id="9" name="Straight Arrow Connector 8"/>
          <p:cNvCxnSpPr/>
          <p:nvPr/>
        </p:nvCxnSpPr>
        <p:spPr>
          <a:xfrm>
            <a:off x="9775371" y="4973598"/>
            <a:ext cx="446315" cy="556345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8817429" y="4050268"/>
            <a:ext cx="140425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Goes to p=0</a:t>
            </a:r>
          </a:p>
          <a:p>
            <a:r>
              <a:rPr lang="en-US" dirty="0" smtClean="0"/>
              <a:t>(</a:t>
            </a:r>
            <a:r>
              <a:rPr lang="en-US" dirty="0" err="1" smtClean="0"/>
              <a:t>Bkg</a:t>
            </a:r>
            <a:r>
              <a:rPr lang="en-US" dirty="0" smtClean="0"/>
              <a:t> and </a:t>
            </a:r>
            <a:r>
              <a:rPr lang="en-US" dirty="0" err="1" smtClean="0"/>
              <a:t>frg</a:t>
            </a:r>
            <a:r>
              <a:rPr lang="en-US" dirty="0" smtClean="0"/>
              <a:t> different)</a:t>
            </a:r>
            <a:endParaRPr lang="en-US" dirty="0"/>
          </a:p>
        </p:txBody>
      </p:sp>
      <p:cxnSp>
        <p:nvCxnSpPr>
          <p:cNvPr id="13" name="Straight Arrow Connector 12"/>
          <p:cNvCxnSpPr/>
          <p:nvPr/>
        </p:nvCxnSpPr>
        <p:spPr>
          <a:xfrm flipV="1">
            <a:off x="925287" y="3009312"/>
            <a:ext cx="609599" cy="260042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119743" y="3009312"/>
            <a:ext cx="1191985" cy="6591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359231" y="3009312"/>
            <a:ext cx="123008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p=1</a:t>
            </a:r>
          </a:p>
          <a:p>
            <a:r>
              <a:rPr lang="en-US" dirty="0" smtClean="0"/>
              <a:t>(</a:t>
            </a:r>
            <a:r>
              <a:rPr lang="en-US" dirty="0" err="1" smtClean="0"/>
              <a:t>Bkg</a:t>
            </a:r>
            <a:r>
              <a:rPr lang="en-US" dirty="0" smtClean="0"/>
              <a:t> and </a:t>
            </a:r>
            <a:r>
              <a:rPr lang="en-US" dirty="0" err="1" smtClean="0"/>
              <a:t>frg</a:t>
            </a:r>
            <a:r>
              <a:rPr lang="en-US" dirty="0" smtClean="0"/>
              <a:t> same)</a:t>
            </a:r>
            <a:endParaRPr lang="en-US" dirty="0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15908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925287" y="696685"/>
            <a:ext cx="10058400" cy="75701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Next Steps</a:t>
            </a:r>
            <a:endParaRPr lang="en-US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925287" y="1453695"/>
            <a:ext cx="1016725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718457" y="1589314"/>
            <a:ext cx="10635343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200" dirty="0" smtClean="0"/>
              <a:t>Will need to decide whether to use Chi Squared test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200" dirty="0" smtClean="0"/>
              <a:t>Comparing types of backgrounds for different on-source windows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200" dirty="0" smtClean="0"/>
              <a:t>Comparing different types of injections from different sources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200" dirty="0" smtClean="0"/>
              <a:t>Compare results of tests with current LIGO methods to determine benefit</a:t>
            </a:r>
            <a:endParaRPr lang="en-US" sz="3200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77455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925287" y="696685"/>
            <a:ext cx="10058400" cy="75701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Next Steps</a:t>
            </a:r>
            <a:endParaRPr lang="en-US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925287" y="1453695"/>
            <a:ext cx="1016725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718458" y="1589314"/>
            <a:ext cx="6237513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 smtClean="0"/>
              <a:t>Compare </a:t>
            </a:r>
            <a:r>
              <a:rPr lang="en-US" sz="2800" dirty="0" smtClean="0"/>
              <a:t>results of tests with current LIGO methods to determine </a:t>
            </a:r>
            <a:r>
              <a:rPr lang="en-US" sz="2800" dirty="0" smtClean="0"/>
              <a:t>benefit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800" dirty="0" smtClean="0"/>
              <a:t>Choose a population at a certain distance away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800" dirty="0" smtClean="0"/>
              <a:t>Find how many times </a:t>
            </a:r>
            <a:r>
              <a:rPr lang="en-US" sz="2800" dirty="0" smtClean="0"/>
              <a:t>the distributional tests detect events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800" dirty="0" smtClean="0"/>
              <a:t>Find same fraction of detection in LIGO False Alarm Rates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800" dirty="0" smtClean="0"/>
              <a:t>Determine corresponding distance in FAR plots, compare to injected population</a:t>
            </a:r>
            <a:endParaRPr lang="en-US" sz="2800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58669" y="1914622"/>
            <a:ext cx="5400675" cy="4181475"/>
          </a:xfrm>
          <a:prstGeom prst="rect">
            <a:avLst/>
          </a:prstGeom>
        </p:spPr>
      </p:pic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68234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925287" y="696685"/>
            <a:ext cx="10058400" cy="757010"/>
          </a:xfrm>
        </p:spPr>
        <p:txBody>
          <a:bodyPr/>
          <a:lstStyle/>
          <a:p>
            <a:r>
              <a:rPr lang="en-US" dirty="0" smtClean="0"/>
              <a:t>Overview</a:t>
            </a:r>
            <a:endParaRPr lang="en-US" dirty="0"/>
          </a:p>
        </p:txBody>
      </p:sp>
      <p:cxnSp>
        <p:nvCxnSpPr>
          <p:cNvPr id="6" name="Straight Connector 5"/>
          <p:cNvCxnSpPr/>
          <p:nvPr/>
        </p:nvCxnSpPr>
        <p:spPr>
          <a:xfrm>
            <a:off x="925287" y="1453695"/>
            <a:ext cx="1016725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1099457" y="1654629"/>
            <a:ext cx="8577943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200" dirty="0" smtClean="0"/>
              <a:t>Use of Distributional Tests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200" dirty="0" smtClean="0"/>
              <a:t>Examples of Distributional Tests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200" dirty="0" smtClean="0"/>
              <a:t>Current Status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200" dirty="0" smtClean="0"/>
              <a:t>Future Work</a:t>
            </a:r>
            <a:endParaRPr lang="en-US" sz="3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42332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925287" y="694868"/>
            <a:ext cx="10058400" cy="75701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Purpose</a:t>
            </a:r>
            <a:endParaRPr lang="en-US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925287" y="1453695"/>
            <a:ext cx="1016725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" name="Group 2"/>
          <p:cNvGrpSpPr/>
          <p:nvPr/>
        </p:nvGrpSpPr>
        <p:grpSpPr>
          <a:xfrm>
            <a:off x="941613" y="1834968"/>
            <a:ext cx="4365171" cy="4379665"/>
            <a:chOff x="925285" y="1907359"/>
            <a:chExt cx="10417630" cy="4379665"/>
          </a:xfrm>
        </p:grpSpPr>
        <p:sp>
          <p:nvSpPr>
            <p:cNvPr id="6" name="TextBox 5"/>
            <p:cNvSpPr txBox="1"/>
            <p:nvPr/>
          </p:nvSpPr>
          <p:spPr>
            <a:xfrm>
              <a:off x="925287" y="1907359"/>
              <a:ext cx="10417628" cy="224676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US" sz="2000" dirty="0" smtClean="0"/>
                <a:t>Triggers are excess energy from detector data related to Signal-to-Noise ratio (</a:t>
              </a:r>
              <a:r>
                <a:rPr lang="el-GR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ρ</a:t>
              </a:r>
              <a:r>
                <a:rPr lang="en-US" sz="2000" dirty="0" smtClean="0"/>
                <a:t>).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US" sz="2000" dirty="0" smtClean="0"/>
                <a:t>Two types of data:</a:t>
              </a:r>
            </a:p>
            <a:p>
              <a:pPr marL="742950" lvl="1" indent="-285750">
                <a:buFont typeface="Arial" panose="020B0604020202020204" pitchFamily="34" charset="0"/>
                <a:buChar char="•"/>
              </a:pPr>
              <a:r>
                <a:rPr lang="en-US" sz="2000" b="1" dirty="0"/>
                <a:t>Foreground</a:t>
              </a:r>
              <a:r>
                <a:rPr lang="en-US" sz="2000" dirty="0"/>
                <a:t>: </a:t>
              </a:r>
              <a:r>
                <a:rPr lang="en-US" sz="2000" dirty="0" smtClean="0"/>
                <a:t>triggers which are gravitational wave candidates.</a:t>
              </a:r>
            </a:p>
            <a:p>
              <a:pPr marL="742950" lvl="1" indent="-285750">
                <a:buFont typeface="Arial" panose="020B0604020202020204" pitchFamily="34" charset="0"/>
                <a:buChar char="•"/>
              </a:pPr>
              <a:r>
                <a:rPr lang="en-US" sz="2000" b="1" dirty="0"/>
                <a:t>Background</a:t>
              </a:r>
              <a:r>
                <a:rPr lang="en-US" sz="2000" dirty="0" smtClean="0"/>
                <a:t>: noise triggers.</a:t>
              </a:r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925285" y="4040255"/>
              <a:ext cx="10276113" cy="224676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US" sz="2000" dirty="0" smtClean="0"/>
                <a:t>Current detection relies on only the </a:t>
              </a:r>
              <a:r>
                <a:rPr lang="en-US" sz="2000" b="1" dirty="0" smtClean="0"/>
                <a:t>loudest event</a:t>
              </a:r>
              <a:r>
                <a:rPr lang="en-US" sz="2000" dirty="0" smtClean="0"/>
                <a:t> of foreground.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US" sz="2000" dirty="0" smtClean="0"/>
                <a:t>Want to use weaker events from foreground in detection.</a:t>
              </a:r>
            </a:p>
            <a:p>
              <a:pPr marL="742950" lvl="1" indent="-285750">
                <a:buFont typeface="Arial" panose="020B0604020202020204" pitchFamily="34" charset="0"/>
                <a:buChar char="•"/>
              </a:pPr>
              <a:r>
                <a:rPr lang="en-US" sz="2000" dirty="0" smtClean="0"/>
                <a:t>Compare background to foreground using </a:t>
              </a:r>
              <a:r>
                <a:rPr lang="en-US" sz="2000" b="1" dirty="0" smtClean="0">
                  <a:solidFill>
                    <a:srgbClr val="FF0000"/>
                  </a:solidFill>
                </a:rPr>
                <a:t>distributional tests</a:t>
              </a:r>
              <a:r>
                <a:rPr lang="en-US" sz="2000" dirty="0" smtClean="0"/>
                <a:t>.</a:t>
              </a:r>
            </a:p>
          </p:txBody>
        </p:sp>
      </p:grpSp>
      <p:sp>
        <p:nvSpPr>
          <p:cNvPr id="9" name="TextBox 8"/>
          <p:cNvSpPr txBox="1"/>
          <p:nvPr/>
        </p:nvSpPr>
        <p:spPr>
          <a:xfrm>
            <a:off x="6183086" y="1834968"/>
            <a:ext cx="49094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Comparison between Foreground and Background</a:t>
            </a:r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3</a:t>
            </a:fld>
            <a:endParaRPr lang="en-US" dirty="0"/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10350" y="2204300"/>
            <a:ext cx="5854927" cy="3970583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8213270" y="5845301"/>
            <a:ext cx="8490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/>
              <a:t>ρ</a:t>
            </a:r>
            <a:r>
              <a:rPr lang="en-US" dirty="0" smtClean="0"/>
              <a:t> value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5635516" y="3780311"/>
            <a:ext cx="461665" cy="818560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r>
              <a:rPr lang="en-US" dirty="0" smtClean="0"/>
              <a:t>Counts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76991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925287" y="696685"/>
            <a:ext cx="10058400" cy="75701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Distributional Tests</a:t>
            </a:r>
            <a:endParaRPr lang="en-US" dirty="0"/>
          </a:p>
        </p:txBody>
      </p:sp>
      <p:cxnSp>
        <p:nvCxnSpPr>
          <p:cNvPr id="3" name="Straight Connector 2"/>
          <p:cNvCxnSpPr/>
          <p:nvPr/>
        </p:nvCxnSpPr>
        <p:spPr>
          <a:xfrm>
            <a:off x="925287" y="1453695"/>
            <a:ext cx="1016725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/>
          <p:cNvSpPr txBox="1"/>
          <p:nvPr/>
        </p:nvSpPr>
        <p:spPr>
          <a:xfrm>
            <a:off x="925287" y="1745673"/>
            <a:ext cx="9477497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b="1" dirty="0" smtClean="0"/>
              <a:t>Distributional tests </a:t>
            </a:r>
            <a:r>
              <a:rPr lang="en-US" sz="2400" dirty="0" smtClean="0"/>
              <a:t>compare background and foreground to produce a </a:t>
            </a:r>
            <a:r>
              <a:rPr lang="en-US" sz="2400" b="1" dirty="0" smtClean="0"/>
              <a:t>probability </a:t>
            </a:r>
            <a:r>
              <a:rPr lang="en-US" sz="2400" dirty="0" smtClean="0"/>
              <a:t>that the distributions are </a:t>
            </a:r>
            <a:r>
              <a:rPr lang="en-US" sz="2400" b="1" dirty="0" smtClean="0"/>
              <a:t>compatible.</a:t>
            </a:r>
            <a:endParaRPr lang="en-US" sz="24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 smtClean="0"/>
              <a:t>There are two kinds of distributional tests: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b="1" dirty="0" smtClean="0"/>
              <a:t>Parametric</a:t>
            </a:r>
            <a:r>
              <a:rPr lang="en-US" sz="2400" dirty="0" smtClean="0"/>
              <a:t>: the background distribution has a known analytical shape.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b="1" dirty="0" smtClean="0"/>
              <a:t>Non-parametric</a:t>
            </a:r>
            <a:r>
              <a:rPr lang="en-US" sz="2400" dirty="0" smtClean="0"/>
              <a:t>: no assumptions made on background shape.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b="1" dirty="0" smtClean="0">
                <a:solidFill>
                  <a:srgbClr val="FF0000"/>
                </a:solidFill>
              </a:rPr>
              <a:t>In LIGO, we would like to use non-parametric tests</a:t>
            </a:r>
            <a:r>
              <a:rPr lang="en-US" sz="2400" b="1" dirty="0" smtClean="0">
                <a:solidFill>
                  <a:srgbClr val="FF0000"/>
                </a:solidFill>
              </a:rPr>
              <a:t>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dirty="0" smtClean="0"/>
              <a:t>With normal LIGO methods, with 3</a:t>
            </a:r>
            <a:r>
              <a:rPr lang="el-GR" sz="2400" dirty="0" smtClean="0"/>
              <a:t>σ</a:t>
            </a:r>
            <a:r>
              <a:rPr lang="en-US" sz="2400" dirty="0" smtClean="0"/>
              <a:t> confidence, only 9% of events are detected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sz="2400" dirty="0" smtClean="0"/>
              <a:t>All over </a:t>
            </a:r>
            <a:r>
              <a:rPr lang="el-GR" sz="2400" dirty="0" smtClean="0"/>
              <a:t>ρ</a:t>
            </a:r>
            <a:r>
              <a:rPr lang="en-US" sz="2400" dirty="0" smtClean="0"/>
              <a:t> = 8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sz="2400" dirty="0" smtClean="0"/>
              <a:t>~40% of events are lost in noise</a:t>
            </a:r>
            <a:endParaRPr lang="en-US" sz="24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0988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925287" y="696685"/>
            <a:ext cx="10058400" cy="75701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Non-Parametric Distributional Tests</a:t>
            </a:r>
            <a:endParaRPr lang="en-US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925287" y="1453695"/>
            <a:ext cx="1016725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1012371" y="1556648"/>
            <a:ext cx="9590315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 smtClean="0"/>
              <a:t>Need to use single scalar measure (</a:t>
            </a:r>
            <a:r>
              <a:rPr lang="el-GR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ρ</a:t>
            </a:r>
            <a:r>
              <a:rPr lang="en-US" sz="2800" dirty="0" smtClean="0"/>
              <a:t>, FAR).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l-GR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ρ</a:t>
            </a:r>
            <a:r>
              <a:rPr lang="en-US" sz="2800" dirty="0" smtClean="0"/>
              <a:t> cannot be combined between supernovae triggers with different networks.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 smtClean="0"/>
              <a:t>Tests implemented so far: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800" dirty="0" smtClean="0"/>
              <a:t>Kolmogorov-Smirnov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800" dirty="0" smtClean="0"/>
              <a:t>Anderson-Darling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800" dirty="0" smtClean="0"/>
              <a:t>Mann-Whitney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800" dirty="0" smtClean="0"/>
              <a:t>Chi Squared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98523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925287" y="696685"/>
            <a:ext cx="10058400" cy="75701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Non-Parametric Distributional Tests</a:t>
            </a:r>
            <a:endParaRPr lang="en-US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925287" y="1453695"/>
            <a:ext cx="1016725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793"/>
          <a:stretch/>
        </p:blipFill>
        <p:spPr>
          <a:xfrm>
            <a:off x="7078425" y="2906484"/>
            <a:ext cx="4895861" cy="2963795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012371" y="1556648"/>
            <a:ext cx="9590315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 smtClean="0"/>
              <a:t>Kolmogorov-Smirnov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800" dirty="0"/>
              <a:t>Kolmogorov-Smirnov Theorem: if the samples come from the same population, the cumulative distributions converge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800" dirty="0" smtClean="0"/>
              <a:t>Uses continuous data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800" dirty="0" smtClean="0"/>
              <a:t>Not sensitive at extremes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US" sz="28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 smtClean="0"/>
              <a:t>Anderson-Darling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800" dirty="0" smtClean="0"/>
              <a:t>Same method as Kolmogorov-Smirnov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800" dirty="0" smtClean="0"/>
              <a:t>Different calculations for test statistic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800" dirty="0" smtClean="0"/>
              <a:t>More sensitive at extremes, less at median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99337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925287" y="696685"/>
            <a:ext cx="10058400" cy="75701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Non-Parametric Distributional Tests</a:t>
            </a:r>
            <a:endParaRPr lang="en-US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925287" y="1453695"/>
            <a:ext cx="1016725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1012371" y="1556648"/>
            <a:ext cx="9590315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 smtClean="0"/>
              <a:t>Mann-Whitney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800" dirty="0" smtClean="0"/>
              <a:t>Mann-Whitney Theorem: if the samples come from the same population, the cumulative ranks will be uniformly distributed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800" dirty="0" smtClean="0"/>
              <a:t>Uses continuous data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800" dirty="0" smtClean="0"/>
              <a:t>Less powerful test compared to other non-parametric tests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185" b="35621"/>
          <a:stretch/>
        </p:blipFill>
        <p:spPr>
          <a:xfrm>
            <a:off x="3065686" y="4234542"/>
            <a:ext cx="5886458" cy="2024743"/>
          </a:xfrm>
          <a:prstGeom prst="rect">
            <a:avLst/>
          </a:prstGeom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66720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925287" y="696685"/>
            <a:ext cx="10058400" cy="75701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Non-Parametric Distributional Tests</a:t>
            </a:r>
            <a:endParaRPr lang="en-US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925287" y="1453695"/>
            <a:ext cx="1016725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1012372" y="1556648"/>
            <a:ext cx="5029200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 smtClean="0"/>
              <a:t>Chi Squared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800" dirty="0" smtClean="0"/>
              <a:t>Chi Squared: if the samples come from the same population, the difference between bins of data will approach zero.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800" dirty="0" smtClean="0"/>
              <a:t>Uses binned data; background needs to be binned equally, foreground binned in same way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0428" y="1720589"/>
            <a:ext cx="5649686" cy="4237264"/>
          </a:xfrm>
          <a:prstGeom prst="rect">
            <a:avLst/>
          </a:prstGeom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98028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925287" y="696685"/>
            <a:ext cx="10058400" cy="75701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Background and Foreground</a:t>
            </a:r>
            <a:endParaRPr lang="en-US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925287" y="1453695"/>
            <a:ext cx="1016725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925287" y="1932972"/>
            <a:ext cx="2026257" cy="135423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925287" y="4102354"/>
            <a:ext cx="2026257" cy="135423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3639501" y="1926768"/>
            <a:ext cx="2175898" cy="135423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3639501" y="4118758"/>
            <a:ext cx="2175898" cy="135423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Plus 16"/>
          <p:cNvSpPr/>
          <p:nvPr/>
        </p:nvSpPr>
        <p:spPr>
          <a:xfrm>
            <a:off x="5900707" y="4594794"/>
            <a:ext cx="417797" cy="389229"/>
          </a:xfrm>
          <a:prstGeom prst="mathPlus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6388940" y="4105025"/>
            <a:ext cx="1966763" cy="135423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TextBox 18"/>
          <p:cNvSpPr txBox="1"/>
          <p:nvPr/>
        </p:nvSpPr>
        <p:spPr>
          <a:xfrm>
            <a:off x="925286" y="2104100"/>
            <a:ext cx="202625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/>
              <a:t>One Month Data</a:t>
            </a:r>
            <a:endParaRPr lang="en-US" sz="2800" dirty="0"/>
          </a:p>
        </p:txBody>
      </p:sp>
      <p:sp>
        <p:nvSpPr>
          <p:cNvPr id="20" name="TextBox 19"/>
          <p:cNvSpPr txBox="1"/>
          <p:nvPr/>
        </p:nvSpPr>
        <p:spPr>
          <a:xfrm>
            <a:off x="925285" y="4302420"/>
            <a:ext cx="202625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/>
              <a:t>One Month Data</a:t>
            </a:r>
            <a:endParaRPr lang="en-US" sz="2800" dirty="0"/>
          </a:p>
        </p:txBody>
      </p:sp>
      <p:sp>
        <p:nvSpPr>
          <p:cNvPr id="21" name="TextBox 20"/>
          <p:cNvSpPr txBox="1"/>
          <p:nvPr/>
        </p:nvSpPr>
        <p:spPr>
          <a:xfrm>
            <a:off x="3714321" y="2136271"/>
            <a:ext cx="202625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/>
              <a:t>Background</a:t>
            </a:r>
          </a:p>
          <a:p>
            <a:pPr algn="ctr"/>
            <a:r>
              <a:rPr lang="en-US" sz="2800" dirty="0" smtClean="0"/>
              <a:t>Triggers</a:t>
            </a:r>
            <a:endParaRPr lang="en-US" sz="2800" dirty="0"/>
          </a:p>
        </p:txBody>
      </p:sp>
      <p:sp>
        <p:nvSpPr>
          <p:cNvPr id="22" name="TextBox 21"/>
          <p:cNvSpPr txBox="1"/>
          <p:nvPr/>
        </p:nvSpPr>
        <p:spPr>
          <a:xfrm>
            <a:off x="3724809" y="4296215"/>
            <a:ext cx="202625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/>
              <a:t>Background Triggers</a:t>
            </a:r>
            <a:endParaRPr lang="en-US" sz="2800" dirty="0"/>
          </a:p>
        </p:txBody>
      </p:sp>
      <p:sp>
        <p:nvSpPr>
          <p:cNvPr id="23" name="TextBox 22"/>
          <p:cNvSpPr txBox="1"/>
          <p:nvPr/>
        </p:nvSpPr>
        <p:spPr>
          <a:xfrm>
            <a:off x="6403812" y="4526919"/>
            <a:ext cx="202625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/>
              <a:t>Injections</a:t>
            </a:r>
            <a:endParaRPr lang="en-US" sz="2800" dirty="0"/>
          </a:p>
        </p:txBody>
      </p:sp>
      <p:cxnSp>
        <p:nvCxnSpPr>
          <p:cNvPr id="29" name="Straight Arrow Connector 28"/>
          <p:cNvCxnSpPr/>
          <p:nvPr/>
        </p:nvCxnSpPr>
        <p:spPr>
          <a:xfrm>
            <a:off x="3101183" y="2610091"/>
            <a:ext cx="388678" cy="6468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/>
          <p:nvPr/>
        </p:nvCxnSpPr>
        <p:spPr>
          <a:xfrm>
            <a:off x="3104865" y="4789409"/>
            <a:ext cx="388678" cy="6468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2" name="Rectangle 31"/>
          <p:cNvSpPr/>
          <p:nvPr/>
        </p:nvSpPr>
        <p:spPr>
          <a:xfrm>
            <a:off x="8593373" y="2800393"/>
            <a:ext cx="1926771" cy="157750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TextBox 32"/>
          <p:cNvSpPr txBox="1"/>
          <p:nvPr/>
        </p:nvSpPr>
        <p:spPr>
          <a:xfrm>
            <a:off x="8608247" y="2859757"/>
            <a:ext cx="1897025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Distributional Tests</a:t>
            </a:r>
          </a:p>
          <a:p>
            <a:pPr algn="ctr"/>
            <a:r>
              <a:rPr lang="en-US" sz="2400" dirty="0" smtClean="0"/>
              <a:t>(95% confidence)</a:t>
            </a:r>
            <a:endParaRPr lang="en-US" sz="2400" dirty="0"/>
          </a:p>
        </p:txBody>
      </p:sp>
      <p:cxnSp>
        <p:nvCxnSpPr>
          <p:cNvPr id="34" name="Straight Arrow Connector 33"/>
          <p:cNvCxnSpPr/>
          <p:nvPr/>
        </p:nvCxnSpPr>
        <p:spPr>
          <a:xfrm flipV="1">
            <a:off x="8515377" y="4488781"/>
            <a:ext cx="503105" cy="312346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7" name="Straight Arrow Connector 36"/>
          <p:cNvCxnSpPr/>
          <p:nvPr/>
        </p:nvCxnSpPr>
        <p:spPr>
          <a:xfrm>
            <a:off x="6036246" y="2574685"/>
            <a:ext cx="2393823" cy="638113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1" name="Straight Arrow Connector 40"/>
          <p:cNvCxnSpPr/>
          <p:nvPr/>
        </p:nvCxnSpPr>
        <p:spPr>
          <a:xfrm flipV="1">
            <a:off x="10594968" y="3084545"/>
            <a:ext cx="292308" cy="256505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4" name="Straight Arrow Connector 43"/>
          <p:cNvCxnSpPr/>
          <p:nvPr/>
        </p:nvCxnSpPr>
        <p:spPr>
          <a:xfrm>
            <a:off x="10590179" y="3708803"/>
            <a:ext cx="358493" cy="153911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46" name="TextBox 45"/>
          <p:cNvSpPr txBox="1"/>
          <p:nvPr/>
        </p:nvSpPr>
        <p:spPr>
          <a:xfrm>
            <a:off x="10887276" y="2733186"/>
            <a:ext cx="90506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Same</a:t>
            </a:r>
            <a:endParaRPr lang="en-US" sz="2400" dirty="0"/>
          </a:p>
        </p:txBody>
      </p:sp>
      <p:sp>
        <p:nvSpPr>
          <p:cNvPr id="47" name="TextBox 46"/>
          <p:cNvSpPr txBox="1"/>
          <p:nvPr/>
        </p:nvSpPr>
        <p:spPr>
          <a:xfrm>
            <a:off x="10804601" y="3930155"/>
            <a:ext cx="13448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Different</a:t>
            </a:r>
            <a:endParaRPr lang="en-US" sz="2400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48926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Retrospect">
  <a:themeElements>
    <a:clrScheme name="Retrospect">
      <a:dk1>
        <a:sysClr val="windowText" lastClr="000000"/>
      </a:dk1>
      <a:lt1>
        <a:sysClr val="window" lastClr="FFFFFF"/>
      </a:lt1>
      <a:dk2>
        <a:srgbClr val="344068"/>
      </a:dk2>
      <a:lt2>
        <a:srgbClr val="D9E0E6"/>
      </a:lt2>
      <a:accent1>
        <a:srgbClr val="1CADE4"/>
      </a:accent1>
      <a:accent2>
        <a:srgbClr val="2683C6"/>
      </a:accent2>
      <a:accent3>
        <a:srgbClr val="28C4CC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Retrospect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9CC26709-368C-4D72-9060-94E5B3FF3CD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10309</TotalTime>
  <Words>558</Words>
  <Application>Microsoft Office PowerPoint</Application>
  <PresentationFormat>Widescreen</PresentationFormat>
  <Paragraphs>101</Paragraphs>
  <Slides>12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Calibri</vt:lpstr>
      <vt:lpstr>Calibri Light</vt:lpstr>
      <vt:lpstr>Times New Roman</vt:lpstr>
      <vt:lpstr>Retrospect</vt:lpstr>
      <vt:lpstr>Distributional Tests for Supernova Searches</vt:lpstr>
      <vt:lpstr>Overview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Distributional Tests for LIGO Detections</dc:title>
  <dc:creator>Sophie Schwalbe</dc:creator>
  <cp:lastModifiedBy>Sophie Schwalbe</cp:lastModifiedBy>
  <cp:revision>91</cp:revision>
  <dcterms:created xsi:type="dcterms:W3CDTF">2015-10-27T19:29:24Z</dcterms:created>
  <dcterms:modified xsi:type="dcterms:W3CDTF">2017-04-07T22:42:14Z</dcterms:modified>
</cp:coreProperties>
</file>